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9" r:id="rId4"/>
    <p:sldId id="260" r:id="rId5"/>
    <p:sldId id="268" r:id="rId6"/>
    <p:sldId id="267" r:id="rId7"/>
    <p:sldId id="261" r:id="rId8"/>
    <p:sldId id="262" r:id="rId9"/>
    <p:sldId id="264" r:id="rId10"/>
    <p:sldId id="265" r:id="rId11"/>
    <p:sldId id="266" r:id="rId12"/>
    <p:sldId id="263" r:id="rId13"/>
    <p:sldId id="270" r:id="rId14"/>
    <p:sldId id="258" r:id="rId15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20" autoAdjust="0"/>
  </p:normalViewPr>
  <p:slideViewPr>
    <p:cSldViewPr showGuides="1">
      <p:cViewPr varScale="1">
        <p:scale>
          <a:sx n="77" d="100"/>
          <a:sy n="77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AB1861D-B3B6-45DB-9BFC-636C877334D2}" type="datetimeFigureOut">
              <a:rPr lang="hu-HU"/>
              <a:pPr>
                <a:defRPr/>
              </a:pPr>
              <a:t>2015.09.05.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B7A9D2-4C93-4C60-99FE-7BD0244166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7691F-9053-48D9-82E2-2C911569D045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0521B-BCCA-4CC3-B9DB-F785CF44B4D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889F-EB4D-4AE3-B157-9EE47CDCE419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12F0C-E84D-41A0-934E-339BF030D2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908F3-8271-44E1-A454-C09D8B24549B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44CB2-6996-418E-877F-7792D358B5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45356-ABFB-4487-BB8B-AE06728B6D23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86B9A-50EE-4F89-ACF2-A1A2E2B393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D966-A19D-4669-8481-357243487983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3EFE-2EAD-4B07-AA0F-B59C07CC6B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459E-650A-4312-9CC6-3FAFD7227411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64F79-39BC-401D-B478-23900CA6300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4CB5-B61E-4792-9D3E-F27E72940DD9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FFCD5-9FF4-46C6-96B2-644F6E80D2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2227-E241-402C-B271-B4225FAD3B14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BFC5E-0B55-4DA7-9EC8-DDC6E772D7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E26F-B298-47C0-84B2-13BE166D6EF4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ACD18-4E74-4501-9BE9-CCAA675D7B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66B92-B9BA-4A92-93FC-F60F265969D1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E42F3-E042-4A07-B14A-999DB194A8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4F75-6817-413F-8F3F-1BCAEB5B6DED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1373A-1DBB-40B1-9D59-4D9BBA0C315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 advClick="0" advTm="10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7F7F7F"/>
            </a:gs>
            <a:gs pos="28000">
              <a:srgbClr val="7F7F7F"/>
            </a:gs>
            <a:gs pos="81000">
              <a:srgbClr val="404040"/>
            </a:gs>
            <a:gs pos="100000">
              <a:srgbClr val="0000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ADAE6B-521F-4CF7-8F73-C92D13B53E13}" type="datetimeFigureOut">
              <a:rPr lang="hu-HU"/>
              <a:pPr>
                <a:defRPr/>
              </a:pPr>
              <a:t>2015.09.05.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77CBBC-495B-487A-A59E-476FD672B31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F2F2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F2F2F2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F2F2"/>
          </a:solidFill>
          <a:latin typeface="Georg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F2F2"/>
          </a:solidFill>
          <a:latin typeface="Georg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Georg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torna\Halhatatlanok2015\MogyorosiKlencsJanos\Kodaly_Marosszeki_tancok.wav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torna\Halhatatlanok2015\MogyorosiKlencsJanos\london1948_sm.wmv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torna\Halhatatlanok2015\MogyorosiKlencsJanos\Kodaly_Marosszeki_tancok02.wav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lcím 2"/>
          <p:cNvSpPr>
            <a:spLocks noGrp="1"/>
          </p:cNvSpPr>
          <p:nvPr>
            <p:ph type="subTitle" idx="1"/>
          </p:nvPr>
        </p:nvSpPr>
        <p:spPr>
          <a:xfrm>
            <a:off x="1371600" y="5157788"/>
            <a:ext cx="6400800" cy="1320800"/>
          </a:xfrm>
        </p:spPr>
        <p:txBody>
          <a:bodyPr/>
          <a:lstStyle/>
          <a:p>
            <a:pPr eaLnBrk="1" hangingPunct="1"/>
            <a:r>
              <a:rPr lang="hu-HU" sz="3600" smtClean="0"/>
              <a:t>(1922 – 1997)</a:t>
            </a:r>
            <a:br>
              <a:rPr lang="hu-HU" sz="3600" smtClean="0"/>
            </a:br>
            <a:r>
              <a:rPr lang="hu-HU" sz="3600" smtClean="0"/>
              <a:t>olimpiai ezüstérmes tornász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0" y="45085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>
                <a:solidFill>
                  <a:schemeClr val="bg1"/>
                </a:solidFill>
                <a:latin typeface="Georgia" pitchFamily="18" charset="0"/>
              </a:rPr>
              <a:t>2015-ben a Magyar Tornasport</a:t>
            </a:r>
            <a:br>
              <a:rPr lang="hu-HU" sz="360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>
                <a:solidFill>
                  <a:schemeClr val="bg1"/>
                </a:solidFill>
                <a:latin typeface="Georgia" pitchFamily="18" charset="0"/>
              </a:rPr>
              <a:t>Halhatatlanjainak Klubjába került</a:t>
            </a:r>
            <a:br>
              <a:rPr lang="hu-HU" sz="360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>
                <a:solidFill>
                  <a:schemeClr val="bg1"/>
                </a:solidFill>
                <a:latin typeface="Georgia" pitchFamily="18" charset="0"/>
              </a:rPr>
              <a:t>posztumusz versenyző kategóriában:</a:t>
            </a:r>
          </a:p>
        </p:txBody>
      </p:sp>
      <p:sp>
        <p:nvSpPr>
          <p:cNvPr id="7" name="Téglalap 6"/>
          <p:cNvSpPr/>
          <p:nvPr/>
        </p:nvSpPr>
        <p:spPr>
          <a:xfrm>
            <a:off x="557926" y="4500989"/>
            <a:ext cx="802816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MOGYORÓSI-KLENCS JÁNOS</a:t>
            </a:r>
          </a:p>
        </p:txBody>
      </p:sp>
      <p:pic>
        <p:nvPicPr>
          <p:cNvPr id="6" name="Kép 5" descr="mogyorosi_klencs01.jpg"/>
          <p:cNvPicPr>
            <a:picLocks noChangeAspect="1"/>
          </p:cNvPicPr>
          <p:nvPr/>
        </p:nvPicPr>
        <p:blipFill>
          <a:blip r:embed="rId3" cstate="print"/>
          <a:srcRect l="8553" r="8553" b="35481"/>
          <a:stretch>
            <a:fillRect/>
          </a:stretch>
        </p:blipFill>
        <p:spPr>
          <a:xfrm>
            <a:off x="3756271" y="2413244"/>
            <a:ext cx="1631458" cy="1951860"/>
          </a:xfrm>
          <a:prstGeom prst="round1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Kodaly_Marosszeki_tancok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artalom helye 1"/>
          <p:cNvSpPr>
            <a:spLocks noGrp="1"/>
          </p:cNvSpPr>
          <p:nvPr>
            <p:ph idx="1"/>
          </p:nvPr>
        </p:nvSpPr>
        <p:spPr>
          <a:xfrm>
            <a:off x="250825" y="404813"/>
            <a:ext cx="6697663" cy="3095625"/>
          </a:xfrm>
        </p:spPr>
        <p:txBody>
          <a:bodyPr/>
          <a:lstStyle/>
          <a:p>
            <a:pPr eaLnBrk="1" hangingPunct="1"/>
            <a:r>
              <a:rPr lang="hu-HU" dirty="0" smtClean="0"/>
              <a:t>„A debreceni tornászok /Schmitt/ Aradi Gyuszi bácsi szellemét, küzdeni akarását, az elegáns torna művészetét képviselte. Igen udvarias, a „torna-családba” tartozónak érezte magát és az is volt.”</a:t>
            </a:r>
          </a:p>
        </p:txBody>
      </p:sp>
      <p:pic>
        <p:nvPicPr>
          <p:cNvPr id="3" name="Kép 2" descr="koteles_erzsebet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092280" y="548680"/>
            <a:ext cx="1814264" cy="2414142"/>
          </a:xfrm>
          <a:prstGeom prst="round1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Csoportba foglalás 7"/>
          <p:cNvGrpSpPr/>
          <p:nvPr/>
        </p:nvGrpSpPr>
        <p:grpSpPr>
          <a:xfrm>
            <a:off x="755576" y="3212976"/>
            <a:ext cx="8137599" cy="3439367"/>
            <a:chOff x="755576" y="3212976"/>
            <a:chExt cx="8137599" cy="3439367"/>
          </a:xfrm>
        </p:grpSpPr>
        <p:pic>
          <p:nvPicPr>
            <p:cNvPr id="10245" name="Kép 3" descr="london1948_hd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136" t="21136" b="21008"/>
            <a:stretch>
              <a:fillRect/>
            </a:stretch>
          </p:blipFill>
          <p:spPr bwMode="auto">
            <a:xfrm>
              <a:off x="5724383" y="4076655"/>
              <a:ext cx="3168792" cy="1496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Kép 6" descr="mogyorosi_klencs_csap0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76" y="3212976"/>
              <a:ext cx="3816424" cy="3439367"/>
            </a:xfrm>
            <a:prstGeom prst="round1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artalom helye 1"/>
          <p:cNvSpPr>
            <a:spLocks noGrp="1"/>
          </p:cNvSpPr>
          <p:nvPr>
            <p:ph idx="1"/>
          </p:nvPr>
        </p:nvSpPr>
        <p:spPr>
          <a:xfrm>
            <a:off x="250825" y="476250"/>
            <a:ext cx="7273925" cy="2952750"/>
          </a:xfrm>
        </p:spPr>
        <p:txBody>
          <a:bodyPr/>
          <a:lstStyle/>
          <a:p>
            <a:pPr eaLnBrk="1" hangingPunct="1"/>
            <a:r>
              <a:rPr lang="hu-HU" smtClean="0"/>
              <a:t>„ Baráti körben komoly, de jó humorú embernek ismertük meg, ami a sok közös munka alatt alakult ki. </a:t>
            </a:r>
            <a:br>
              <a:rPr lang="hu-HU" smtClean="0"/>
            </a:br>
            <a:r>
              <a:rPr lang="hu-HU" smtClean="0"/>
              <a:t>Kedves Feleségével sokáig tartottuk a kapcsolatot, de az idők sodra tovább vitte, elhalványult vele a baráti kapcsolat.”</a:t>
            </a:r>
          </a:p>
        </p:txBody>
      </p:sp>
      <p:pic>
        <p:nvPicPr>
          <p:cNvPr id="3" name="Kép 2" descr="mogyorosi_korlat01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7516784" y="692696"/>
            <a:ext cx="1375696" cy="2448272"/>
          </a:xfrm>
          <a:prstGeom prst="round1Rect">
            <a:avLst/>
          </a:prstGeom>
          <a:ln w="285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3924300" y="3763963"/>
            <a:ext cx="5219700" cy="2401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sz="3000" dirty="0">
                <a:solidFill>
                  <a:srgbClr val="F2F2F2"/>
                </a:solidFill>
                <a:latin typeface="Georgia" pitchFamily="18" charset="0"/>
                <a:cs typeface="+mn-cs"/>
              </a:rPr>
              <a:t>„János nagy tornász volt, megérdemli, hogy bekerüljön a Tornászok Hallhatatlanok Klubjába.”</a:t>
            </a:r>
          </a:p>
          <a:p>
            <a:pPr>
              <a:defRPr/>
            </a:pPr>
            <a:endParaRPr lang="hu-HU" sz="3000" dirty="0">
              <a:solidFill>
                <a:srgbClr val="F2F2F2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6" name="Kép 5" descr="repulon_kezenallas.jpg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 l="3991" r="4224" b="30076"/>
          <a:stretch>
            <a:fillRect/>
          </a:stretch>
        </p:blipFill>
        <p:spPr>
          <a:xfrm>
            <a:off x="395536" y="3717032"/>
            <a:ext cx="3312368" cy="2520280"/>
          </a:xfrm>
          <a:prstGeom prst="round1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artalom helye 1"/>
          <p:cNvSpPr>
            <a:spLocks noGrp="1"/>
          </p:cNvSpPr>
          <p:nvPr>
            <p:ph idx="1"/>
          </p:nvPr>
        </p:nvSpPr>
        <p:spPr>
          <a:xfrm>
            <a:off x="250824" y="188913"/>
            <a:ext cx="8893175" cy="4140200"/>
          </a:xfrm>
        </p:spPr>
        <p:txBody>
          <a:bodyPr/>
          <a:lstStyle/>
          <a:p>
            <a:pPr eaLnBrk="1" hangingPunct="1"/>
            <a:r>
              <a:rPr lang="hu-HU" dirty="0" smtClean="0"/>
              <a:t>Versenysport befejezése után testnevelő tanár lett és Budapestre költözéséig, a Debreceni Vasutas Sport Egyletben </a:t>
            </a:r>
            <a:r>
              <a:rPr lang="hu-HU" dirty="0" err="1" smtClean="0"/>
              <a:t>edzősködött</a:t>
            </a:r>
            <a:r>
              <a:rPr lang="hu-HU" dirty="0" smtClean="0"/>
              <a:t>. </a:t>
            </a:r>
          </a:p>
          <a:p>
            <a:pPr eaLnBrk="1" hangingPunct="1"/>
            <a:r>
              <a:rPr lang="hu-HU" dirty="0" smtClean="0"/>
              <a:t>Budapestre költözése után a versenysport módszertani előadója, belügyminiszteri alkalmazott, rendőr alezredes.</a:t>
            </a:r>
          </a:p>
        </p:txBody>
      </p:sp>
      <p:pic>
        <p:nvPicPr>
          <p:cNvPr id="6" name="Kép 5" descr="mogyorosi_csapatok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2707" t="4210" r="3807" b="5641"/>
          <a:stretch>
            <a:fillRect/>
          </a:stretch>
        </p:blipFill>
        <p:spPr>
          <a:xfrm>
            <a:off x="2360325" y="3284984"/>
            <a:ext cx="4371915" cy="3240360"/>
          </a:xfrm>
          <a:prstGeom prst="round1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advClick="0" advTm="18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1584176"/>
          </a:xfrm>
        </p:spPr>
        <p:txBody>
          <a:bodyPr/>
          <a:lstStyle/>
          <a:p>
            <a:r>
              <a:rPr lang="hu-HU" dirty="0" smtClean="0"/>
              <a:t>Nyugdíjba vonulása után kondicionáló tornát vezetett. </a:t>
            </a:r>
            <a:br>
              <a:rPr lang="hu-HU" dirty="0" smtClean="0"/>
            </a:br>
            <a:r>
              <a:rPr lang="hu-HU" dirty="0" smtClean="0"/>
              <a:t>1997. július 22-én hunyt el Budapesten.</a:t>
            </a:r>
          </a:p>
          <a:p>
            <a:endParaRPr lang="hu-HU" dirty="0"/>
          </a:p>
        </p:txBody>
      </p:sp>
      <p:pic>
        <p:nvPicPr>
          <p:cNvPr id="4" name="Kép 3" descr="108_Csapatverseny_Horvath-Istvan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8450" y="2276872"/>
            <a:ext cx="6451902" cy="4052080"/>
          </a:xfrm>
          <a:prstGeom prst="round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2286000" y="49657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>
                <a:solidFill>
                  <a:schemeClr val="bg1"/>
                </a:solidFill>
                <a:latin typeface="Georgia" pitchFamily="18" charset="0"/>
              </a:rPr>
              <a:t>a Magyar Tornasport</a:t>
            </a:r>
            <a:br>
              <a:rPr lang="hu-HU" sz="3600">
                <a:solidFill>
                  <a:schemeClr val="bg1"/>
                </a:solidFill>
                <a:latin typeface="Georgia" pitchFamily="18" charset="0"/>
              </a:rPr>
            </a:br>
            <a:r>
              <a:rPr lang="hu-HU" sz="3600">
                <a:solidFill>
                  <a:schemeClr val="bg1"/>
                </a:solidFill>
                <a:latin typeface="Georgia" pitchFamily="18" charset="0"/>
              </a:rPr>
              <a:t>Halhatatlanja</a:t>
            </a:r>
          </a:p>
        </p:txBody>
      </p:sp>
      <p:sp>
        <p:nvSpPr>
          <p:cNvPr id="5" name="Téglalap 4"/>
          <p:cNvSpPr/>
          <p:nvPr/>
        </p:nvSpPr>
        <p:spPr>
          <a:xfrm>
            <a:off x="406443" y="4068941"/>
            <a:ext cx="8331127" cy="8002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6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cs typeface="+mn-cs"/>
              </a:rPr>
              <a:t>MOGYORÓSI-KLENCS JÁNOS</a:t>
            </a:r>
          </a:p>
        </p:txBody>
      </p:sp>
      <p:pic>
        <p:nvPicPr>
          <p:cNvPr id="6" name="Kép 5" descr="mogyorosi_klencs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0964" y="1261116"/>
            <a:ext cx="1785132" cy="2743948"/>
          </a:xfrm>
          <a:prstGeom prst="round1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DTE_erem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5303572" y="3212976"/>
            <a:ext cx="3840428" cy="2304256"/>
          </a:xfrm>
          <a:prstGeom prst="round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74" name="Tartalom helye 1"/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2063254"/>
          </a:xfrm>
        </p:spPr>
        <p:txBody>
          <a:bodyPr/>
          <a:lstStyle/>
          <a:p>
            <a:pPr eaLnBrk="1" hangingPunct="1"/>
            <a:r>
              <a:rPr lang="hu-HU" dirty="0" err="1" smtClean="0"/>
              <a:t>Mogyorósi-Klencs</a:t>
            </a:r>
            <a:r>
              <a:rPr lang="hu-HU" dirty="0" smtClean="0"/>
              <a:t> János 1922. március 31-én született Debrecenben. 1933-ban kezdi tornász pályafutását a </a:t>
            </a:r>
            <a:r>
              <a:rPr lang="hu-HU" dirty="0" err="1" smtClean="0"/>
              <a:t>DTE-ben</a:t>
            </a:r>
            <a:r>
              <a:rPr lang="hu-HU" dirty="0" smtClean="0"/>
              <a:t>. </a:t>
            </a:r>
          </a:p>
        </p:txBody>
      </p:sp>
      <p:pic>
        <p:nvPicPr>
          <p:cNvPr id="4" name="Kép 3" descr="mogyorosi_arc0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899592" y="1844824"/>
            <a:ext cx="1800200" cy="2351037"/>
          </a:xfrm>
          <a:prstGeom prst="round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debrecen_logo.JPG"/>
          <p:cNvPicPr>
            <a:picLocks noChangeAspect="1"/>
          </p:cNvPicPr>
          <p:nvPr/>
        </p:nvPicPr>
        <p:blipFill>
          <a:blip r:embed="rId4" cstate="print">
            <a:lum bright="-20000"/>
          </a:blip>
          <a:stretch>
            <a:fillRect/>
          </a:stretch>
        </p:blipFill>
        <p:spPr>
          <a:xfrm>
            <a:off x="6012160" y="1556792"/>
            <a:ext cx="2304256" cy="1697087"/>
          </a:xfrm>
          <a:prstGeom prst="round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Csoportba foglalás 8"/>
          <p:cNvGrpSpPr/>
          <p:nvPr/>
        </p:nvGrpSpPr>
        <p:grpSpPr>
          <a:xfrm>
            <a:off x="1835696" y="3212976"/>
            <a:ext cx="5040560" cy="2858254"/>
            <a:chOff x="1835696" y="3212976"/>
            <a:chExt cx="5040560" cy="2858254"/>
          </a:xfrm>
        </p:grpSpPr>
        <p:pic>
          <p:nvPicPr>
            <p:cNvPr id="5" name="Kép 4" descr="aradi0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flipH="1">
              <a:off x="2915816" y="3212976"/>
              <a:ext cx="2160240" cy="2176606"/>
            </a:xfrm>
            <a:prstGeom prst="round1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Szövegdoboz 6"/>
            <p:cNvSpPr txBox="1"/>
            <p:nvPr/>
          </p:nvSpPr>
          <p:spPr>
            <a:xfrm>
              <a:off x="1835696" y="5517232"/>
              <a:ext cx="50405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3000" dirty="0" smtClean="0">
                  <a:solidFill>
                    <a:srgbClr val="F2F2F2"/>
                  </a:solidFill>
                  <a:latin typeface="Georgia" pitchFamily="18" charset="0"/>
                  <a:cs typeface="+mn-cs"/>
                </a:rPr>
                <a:t>Nevelőedzője </a:t>
              </a:r>
              <a:r>
                <a:rPr lang="hu-HU" sz="3000" dirty="0">
                  <a:solidFill>
                    <a:srgbClr val="F2F2F2"/>
                  </a:solidFill>
                  <a:latin typeface="Georgia" pitchFamily="18" charset="0"/>
                  <a:cs typeface="+mn-cs"/>
                </a:rPr>
                <a:t>Aradi Gyula.</a:t>
              </a:r>
            </a:p>
          </p:txBody>
        </p:sp>
      </p:grpSp>
    </p:spTree>
  </p:cSld>
  <p:clrMapOvr>
    <a:masterClrMapping/>
  </p:clrMapOvr>
  <p:transition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304256"/>
          </a:xfrm>
        </p:spPr>
        <p:txBody>
          <a:bodyPr/>
          <a:lstStyle/>
          <a:p>
            <a:r>
              <a:rPr lang="hu-HU" dirty="0" smtClean="0"/>
              <a:t>A TFSE, a Postás, majd a Budapesti Dózsa (Újpesti Dózsa) versenyzője.</a:t>
            </a:r>
            <a:br>
              <a:rPr lang="hu-HU" dirty="0" smtClean="0"/>
            </a:br>
            <a:r>
              <a:rPr lang="hu-HU" dirty="0" smtClean="0"/>
              <a:t>Lóugrásban három, műszabadgyakorlatban öt országos bajnokságot nyert.</a:t>
            </a:r>
            <a:endParaRPr lang="hu-HU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3923928" y="2564904"/>
            <a:ext cx="4597480" cy="2575296"/>
            <a:chOff x="1619672" y="2564904"/>
            <a:chExt cx="5893624" cy="3301336"/>
          </a:xfrm>
        </p:grpSpPr>
        <p:pic>
          <p:nvPicPr>
            <p:cNvPr id="3" name="Kép 2" descr="UTE_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096" y="3789040"/>
              <a:ext cx="2077200" cy="2077200"/>
            </a:xfrm>
            <a:prstGeom prst="rect">
              <a:avLst/>
            </a:prstGeom>
          </p:spPr>
        </p:pic>
        <p:pic>
          <p:nvPicPr>
            <p:cNvPr id="5" name="Kép 4" descr="postas_se_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1840" y="3140968"/>
              <a:ext cx="2620383" cy="2077200"/>
            </a:xfrm>
            <a:prstGeom prst="round1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Kép 3" descr="TFcimer_n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19672" y="2564904"/>
              <a:ext cx="1876425" cy="2076450"/>
            </a:xfrm>
            <a:prstGeom prst="rect">
              <a:avLst/>
            </a:prstGeom>
          </p:spPr>
        </p:pic>
      </p:grpSp>
      <p:pic>
        <p:nvPicPr>
          <p:cNvPr id="7" name="Kép 6" descr="mogyoro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7282" y="2708920"/>
            <a:ext cx="2830622" cy="3888432"/>
          </a:xfrm>
          <a:prstGeom prst="round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artalom helye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1655762"/>
          </a:xfrm>
        </p:spPr>
        <p:txBody>
          <a:bodyPr/>
          <a:lstStyle/>
          <a:p>
            <a:pPr eaLnBrk="1" hangingPunct="1"/>
            <a:r>
              <a:rPr lang="hu-HU" smtClean="0"/>
              <a:t>Az 1948-as londoni olimpián a műszabadgyakorlat ezüstérmese, csapatban és lóugrásban harmadik.</a:t>
            </a:r>
          </a:p>
        </p:txBody>
      </p:sp>
      <p:pic>
        <p:nvPicPr>
          <p:cNvPr id="3" name="Kép 2" descr="1948_londres_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348880"/>
            <a:ext cx="2723598" cy="3924000"/>
          </a:xfrm>
          <a:prstGeom prst="round1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 descr="WAAHD067_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665" y="2348880"/>
            <a:ext cx="2758751" cy="3924000"/>
          </a:xfrm>
          <a:prstGeom prst="round1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Kép 4" descr="mogyorosi_klencs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3342" y="2330935"/>
            <a:ext cx="1428738" cy="2196130"/>
          </a:xfrm>
          <a:prstGeom prst="round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mogyorosi_klenc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3858" flipH="1">
            <a:off x="764453" y="4131282"/>
            <a:ext cx="941899" cy="1338338"/>
          </a:xfrm>
          <a:prstGeom prst="round1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Kép 6" descr="nemzeti_sza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805264"/>
            <a:ext cx="7785230" cy="360040"/>
          </a:xfrm>
          <a:prstGeom prst="rect">
            <a:avLst/>
          </a:prstGeom>
        </p:spPr>
      </p:pic>
      <p:pic>
        <p:nvPicPr>
          <p:cNvPr id="9" name="Kép 8" descr="magyar_cim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26113">
            <a:off x="7390776" y="4111603"/>
            <a:ext cx="792329" cy="133200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51520" y="4869160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Akik ott voltak vele az olimpiai megnyitón: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Baranyai László, Fekete József, Pataki Ferenc,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Sántha Lajos, Tóth Lajos, Várkői Ferenc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51520" y="725795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Rövid részlet az olimpia ünnepélyes megnyitójából</a:t>
            </a:r>
            <a:r>
              <a:rPr lang="hu-HU" sz="2400" b="1" dirty="0" smtClean="0">
                <a:solidFill>
                  <a:schemeClr val="bg1"/>
                </a:solidFill>
              </a:rPr>
              <a:t/>
            </a:r>
            <a:br>
              <a:rPr lang="hu-HU" sz="2400" b="1" dirty="0" smtClean="0">
                <a:solidFill>
                  <a:schemeClr val="bg1"/>
                </a:solidFill>
              </a:rPr>
            </a:br>
            <a:r>
              <a:rPr lang="hu-HU" sz="2400" b="1" dirty="0" smtClean="0">
                <a:solidFill>
                  <a:schemeClr val="bg1"/>
                </a:solidFill>
              </a:rPr>
              <a:t> London 1948.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11" name="london1948_s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691680" y="1628800"/>
            <a:ext cx="5765141" cy="3240360"/>
          </a:xfrm>
          <a:prstGeom prst="rect">
            <a:avLst/>
          </a:prstGeom>
        </p:spPr>
      </p:pic>
    </p:spTree>
  </p:cSld>
  <p:clrMapOvr>
    <a:masterClrMapping/>
  </p:clrMapOvr>
  <p:transition advClick="0" advTm="3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9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artalom helye 1"/>
          <p:cNvSpPr>
            <a:spLocks noGrp="1"/>
          </p:cNvSpPr>
          <p:nvPr>
            <p:ph idx="1"/>
          </p:nvPr>
        </p:nvSpPr>
        <p:spPr>
          <a:xfrm>
            <a:off x="2771799" y="188913"/>
            <a:ext cx="6372201" cy="6336431"/>
          </a:xfrm>
        </p:spPr>
        <p:txBody>
          <a:bodyPr/>
          <a:lstStyle/>
          <a:p>
            <a:r>
              <a:rPr lang="hu-HU" dirty="0" smtClean="0"/>
              <a:t>Idézet Lukács – Szepesi: A magyar olimpiai aranyérmek története c. könyvből „- Azt tudtuk – magyarázta Kerezsi Endre a verseny után -, hogy a mieink versenyanyaga műszabadgyakorlatban lényegesen felülmúlja az átlagos nemzetközi színvonalat.” „</a:t>
            </a:r>
            <a:r>
              <a:rPr lang="hu-HU" dirty="0" err="1" smtClean="0"/>
              <a:t>Mogyorósi-Klencs</a:t>
            </a:r>
            <a:r>
              <a:rPr lang="hu-HU" dirty="0" smtClean="0"/>
              <a:t>  zökkenő nélkül, hibátlanul, csiszolt ízléssel, teljes biztonsággal és akrobatikus vakmerőséggel végrehajtott gyakorlata lefegyverezte vetélytársait is.”</a:t>
            </a:r>
          </a:p>
        </p:txBody>
      </p:sp>
      <p:grpSp>
        <p:nvGrpSpPr>
          <p:cNvPr id="2" name="Csoportba foglalás 7"/>
          <p:cNvGrpSpPr>
            <a:grpSpLocks/>
          </p:cNvGrpSpPr>
          <p:nvPr/>
        </p:nvGrpSpPr>
        <p:grpSpPr bwMode="auto">
          <a:xfrm>
            <a:off x="347663" y="831528"/>
            <a:ext cx="2369069" cy="4973736"/>
            <a:chOff x="347700" y="471617"/>
            <a:chExt cx="2585273" cy="5429281"/>
          </a:xfrm>
        </p:grpSpPr>
        <p:pic>
          <p:nvPicPr>
            <p:cNvPr id="4" name="Kép 3" descr="könyv0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953469">
              <a:off x="347700" y="471617"/>
              <a:ext cx="2448272" cy="2030076"/>
            </a:xfrm>
            <a:prstGeom prst="round1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6149" name="Csoportba foglalás 6"/>
            <p:cNvGrpSpPr>
              <a:grpSpLocks/>
            </p:cNvGrpSpPr>
            <p:nvPr/>
          </p:nvGrpSpPr>
          <p:grpSpPr bwMode="auto">
            <a:xfrm>
              <a:off x="803877" y="3057918"/>
              <a:ext cx="2129096" cy="2842980"/>
              <a:chOff x="803877" y="3057918"/>
              <a:chExt cx="2129096" cy="2842980"/>
            </a:xfrm>
          </p:grpSpPr>
          <p:pic>
            <p:nvPicPr>
              <p:cNvPr id="5" name="Kép 4" descr="kerezsi_endre0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21023674" flipH="1">
                <a:off x="803877" y="3057918"/>
                <a:ext cx="1800200" cy="2456348"/>
              </a:xfrm>
              <a:prstGeom prst="round1Rect">
                <a:avLst/>
              </a:prstGeom>
              <a:ln w="28575" cap="sq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6151" name="Szövegdoboz 5"/>
              <p:cNvSpPr txBox="1">
                <a:spLocks noChangeArrowheads="1"/>
              </p:cNvSpPr>
              <p:nvPr/>
            </p:nvSpPr>
            <p:spPr bwMode="auto">
              <a:xfrm rot="-571623">
                <a:off x="988757" y="5531566"/>
                <a:ext cx="19442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hu-HU">
                    <a:solidFill>
                      <a:schemeClr val="bg1"/>
                    </a:solidFill>
                  </a:rPr>
                  <a:t>Kerezsi Endre</a:t>
                </a:r>
              </a:p>
            </p:txBody>
          </p:sp>
        </p:grpSp>
      </p:grpSp>
      <p:pic>
        <p:nvPicPr>
          <p:cNvPr id="9" name="Kodaly_Marosszeki_tancok0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artalom helye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3168650"/>
          </a:xfrm>
        </p:spPr>
        <p:txBody>
          <a:bodyPr/>
          <a:lstStyle/>
          <a:p>
            <a:pPr eaLnBrk="1" hangingPunct="1"/>
            <a:r>
              <a:rPr lang="hu-HU" smtClean="0"/>
              <a:t>1949-ben Budapesten a műszabadgyakorlat és a lóugrás főiskolai világbajnoka, csapatban ezüstérmes, ötödik lólengésben és egyéni összetettben, hatodik nyújtón. </a:t>
            </a:r>
          </a:p>
          <a:p>
            <a:pPr eaLnBrk="1" hangingPunct="1"/>
            <a:r>
              <a:rPr lang="hu-HU" smtClean="0"/>
              <a:t>Az 1952-es helsinki olimpián hatodik helyezett csapatban.</a:t>
            </a:r>
          </a:p>
        </p:txBody>
      </p:sp>
      <p:grpSp>
        <p:nvGrpSpPr>
          <p:cNvPr id="2" name="Csoportba foglalás 6"/>
          <p:cNvGrpSpPr>
            <a:grpSpLocks/>
          </p:cNvGrpSpPr>
          <p:nvPr/>
        </p:nvGrpSpPr>
        <p:grpSpPr bwMode="auto">
          <a:xfrm>
            <a:off x="1042988" y="3284538"/>
            <a:ext cx="7831137" cy="3384550"/>
            <a:chOff x="1043608" y="3284984"/>
            <a:chExt cx="7830024" cy="3384376"/>
          </a:xfrm>
        </p:grpSpPr>
        <p:pic>
          <p:nvPicPr>
            <p:cNvPr id="5" name="Kép 4" descr="helsinki1952_plaka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3608" y="3348950"/>
              <a:ext cx="2088232" cy="3248963"/>
            </a:xfrm>
            <a:prstGeom prst="round1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6" name="Kép 5" descr="mogyorosi_csapatok_00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888" y="3284984"/>
              <a:ext cx="5309744" cy="3384376"/>
            </a:xfrm>
            <a:prstGeom prst="round1Rect">
              <a:avLst/>
            </a:prstGeom>
            <a:ln w="28575" cap="sq">
              <a:solidFill>
                <a:schemeClr val="tx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artalom helye 1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1584325"/>
          </a:xfrm>
        </p:spPr>
        <p:txBody>
          <a:bodyPr/>
          <a:lstStyle/>
          <a:p>
            <a:pPr eaLnBrk="1" hangingPunct="1"/>
            <a:r>
              <a:rPr lang="hu-HU" smtClean="0"/>
              <a:t>Tagja az 1954-es római világbajnokságon hetedik, az 1958-ban Moszkvában tizenegyedik helyezett csapatnak.</a:t>
            </a:r>
          </a:p>
        </p:txBody>
      </p:sp>
      <p:pic>
        <p:nvPicPr>
          <p:cNvPr id="3" name="Kép 2" descr="mogyorosi_csapatok_002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1129" t="3023" r="4461" b="6287"/>
          <a:stretch>
            <a:fillRect/>
          </a:stretch>
        </p:blipFill>
        <p:spPr>
          <a:xfrm>
            <a:off x="1331640" y="2204864"/>
            <a:ext cx="6120680" cy="4320480"/>
          </a:xfrm>
          <a:prstGeom prst="round1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ransition advClick="0" advTm="1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artalom helye 1"/>
          <p:cNvSpPr>
            <a:spLocks noGrp="1"/>
          </p:cNvSpPr>
          <p:nvPr>
            <p:ph idx="1"/>
          </p:nvPr>
        </p:nvSpPr>
        <p:spPr>
          <a:xfrm>
            <a:off x="2267744" y="1700808"/>
            <a:ext cx="6696869" cy="5157192"/>
          </a:xfrm>
        </p:spPr>
        <p:txBody>
          <a:bodyPr/>
          <a:lstStyle/>
          <a:p>
            <a:pPr eaLnBrk="1" hangingPunct="1"/>
            <a:r>
              <a:rPr lang="hu-HU" dirty="0" smtClean="0"/>
              <a:t>„Emlékeimben 1948-ig megyek vissza. </a:t>
            </a:r>
            <a:r>
              <a:rPr lang="hu-HU" dirty="0" err="1" smtClean="0"/>
              <a:t>Mogyorósi-Klencs</a:t>
            </a:r>
            <a:r>
              <a:rPr lang="hu-HU" dirty="0" smtClean="0"/>
              <a:t> Jancsi a híres debreceni torna centrumból jött. Komoly, szorgalmas tornász volt. Tehetségéhez vérmes remények fűződtek.</a:t>
            </a:r>
            <a:br>
              <a:rPr lang="hu-HU" dirty="0" smtClean="0"/>
            </a:br>
            <a:r>
              <a:rPr lang="hu-HU" dirty="0" smtClean="0"/>
              <a:t>Az olimpián, talajon az előírt gyakorlatokban még vezetett Pataki </a:t>
            </a:r>
            <a:r>
              <a:rPr lang="hu-HU" dirty="0" err="1" smtClean="0"/>
              <a:t>Szefi</a:t>
            </a:r>
            <a:r>
              <a:rPr lang="hu-HU" dirty="0" smtClean="0"/>
              <a:t> előtt, de a szabadon választottban </a:t>
            </a:r>
            <a:r>
              <a:rPr lang="hu-HU" dirty="0" err="1" smtClean="0"/>
              <a:t>Szefi</a:t>
            </a:r>
            <a:r>
              <a:rPr lang="hu-HU" dirty="0" smtClean="0"/>
              <a:t> híres egy lábra érkező szaltójával elé került.”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39752" y="260350"/>
            <a:ext cx="67325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3200" dirty="0">
                <a:solidFill>
                  <a:srgbClr val="F2F2F2"/>
                </a:solidFill>
                <a:latin typeface="Georgia" pitchFamily="18" charset="0"/>
                <a:cs typeface="+mn-cs"/>
              </a:rPr>
              <a:t>Köteles </a:t>
            </a: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Erzsébet olimpiai bajnoknő véleménye </a:t>
            </a:r>
            <a:r>
              <a:rPr lang="hu-HU" sz="3200" dirty="0" err="1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Mogyorósi-Klencs</a:t>
            </a:r>
            <a:r>
              <a:rPr lang="hu-HU" sz="3200" dirty="0" smtClean="0">
                <a:solidFill>
                  <a:srgbClr val="F2F2F2"/>
                </a:solidFill>
                <a:latin typeface="Georgia" pitchFamily="18" charset="0"/>
                <a:cs typeface="+mn-cs"/>
              </a:rPr>
              <a:t> </a:t>
            </a:r>
            <a:r>
              <a:rPr lang="hu-HU" sz="3200" dirty="0">
                <a:solidFill>
                  <a:srgbClr val="F2F2F2"/>
                </a:solidFill>
                <a:latin typeface="Georgia" pitchFamily="18" charset="0"/>
                <a:cs typeface="+mn-cs"/>
              </a:rPr>
              <a:t>Jánosról:</a:t>
            </a:r>
          </a:p>
        </p:txBody>
      </p:sp>
      <p:grpSp>
        <p:nvGrpSpPr>
          <p:cNvPr id="8" name="Csoportba foglalás 7"/>
          <p:cNvGrpSpPr/>
          <p:nvPr/>
        </p:nvGrpSpPr>
        <p:grpSpPr>
          <a:xfrm>
            <a:off x="322835" y="476250"/>
            <a:ext cx="1944263" cy="5112990"/>
            <a:chOff x="322835" y="476250"/>
            <a:chExt cx="1944263" cy="5112990"/>
          </a:xfrm>
        </p:grpSpPr>
        <p:grpSp>
          <p:nvGrpSpPr>
            <p:cNvPr id="9222" name="Csoportba foglalás 7"/>
            <p:cNvGrpSpPr>
              <a:grpSpLocks/>
            </p:cNvGrpSpPr>
            <p:nvPr/>
          </p:nvGrpSpPr>
          <p:grpSpPr bwMode="auto">
            <a:xfrm>
              <a:off x="322835" y="476250"/>
              <a:ext cx="1944263" cy="2025505"/>
              <a:chOff x="467544" y="476672"/>
              <a:chExt cx="1944216" cy="2025516"/>
            </a:xfrm>
          </p:grpSpPr>
          <p:pic>
            <p:nvPicPr>
              <p:cNvPr id="3" name="Kép 2" descr="koteles_erzsebet02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11560" y="476672"/>
                <a:ext cx="1656184" cy="1656184"/>
              </a:xfrm>
              <a:prstGeom prst="round1Rect">
                <a:avLst/>
              </a:prstGeom>
              <a:ln w="28575" cap="sq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9224" name="Szövegdoboz 6"/>
              <p:cNvSpPr txBox="1">
                <a:spLocks noChangeArrowheads="1"/>
              </p:cNvSpPr>
              <p:nvPr/>
            </p:nvSpPr>
            <p:spPr bwMode="auto">
              <a:xfrm>
                <a:off x="467544" y="2132856"/>
                <a:ext cx="19442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hu-HU">
                    <a:solidFill>
                      <a:srgbClr val="F2F2F2"/>
                    </a:solidFill>
                    <a:latin typeface="Georgia" pitchFamily="18" charset="0"/>
                  </a:rPr>
                  <a:t>Köteles Erzsébet</a:t>
                </a:r>
                <a:endParaRPr lang="hu-HU"/>
              </a:p>
            </p:txBody>
          </p:sp>
        </p:grpSp>
        <p:pic>
          <p:nvPicPr>
            <p:cNvPr id="9" name="Kép 8" descr="torna0111.jpg"/>
            <p:cNvPicPr>
              <a:picLocks noChangeAspect="1"/>
            </p:cNvPicPr>
            <p:nvPr/>
          </p:nvPicPr>
          <p:blipFill>
            <a:blip r:embed="rId3" cstate="print"/>
            <a:srcRect l="9938" t="13043" r="7246" b="10870"/>
            <a:stretch>
              <a:fillRect/>
            </a:stretch>
          </p:blipFill>
          <p:spPr>
            <a:xfrm>
              <a:off x="395536" y="3068960"/>
              <a:ext cx="1800200" cy="2520280"/>
            </a:xfrm>
            <a:prstGeom prst="round1Rect">
              <a:avLst/>
            </a:prstGeom>
            <a:ln w="31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advClick="0" advTm="22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308</Words>
  <Application>Microsoft Office PowerPoint</Application>
  <PresentationFormat>Diavetítés a képernyőre (4:3 oldalarány)</PresentationFormat>
  <Paragraphs>25</Paragraphs>
  <Slides>14</Slides>
  <Notes>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papa</dc:creator>
  <cp:lastModifiedBy>papa</cp:lastModifiedBy>
  <cp:revision>130</cp:revision>
  <dcterms:created xsi:type="dcterms:W3CDTF">2014-01-04T22:20:51Z</dcterms:created>
  <dcterms:modified xsi:type="dcterms:W3CDTF">2015-09-05T17:37:25Z</dcterms:modified>
</cp:coreProperties>
</file>